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8"/>
  </p:notesMasterIdLst>
  <p:sldIdLst>
    <p:sldId id="256" r:id="rId2"/>
    <p:sldId id="5024" r:id="rId3"/>
    <p:sldId id="4956" r:id="rId4"/>
    <p:sldId id="4957" r:id="rId5"/>
    <p:sldId id="4958" r:id="rId6"/>
    <p:sldId id="4959" r:id="rId7"/>
    <p:sldId id="4960" r:id="rId8"/>
    <p:sldId id="4961" r:id="rId9"/>
    <p:sldId id="4964" r:id="rId10"/>
    <p:sldId id="4965" r:id="rId11"/>
    <p:sldId id="5025" r:id="rId12"/>
    <p:sldId id="5026" r:id="rId13"/>
    <p:sldId id="5014" r:id="rId14"/>
    <p:sldId id="4985" r:id="rId15"/>
    <p:sldId id="5021" r:id="rId16"/>
    <p:sldId id="5016" r:id="rId17"/>
    <p:sldId id="5020" r:id="rId18"/>
    <p:sldId id="5017" r:id="rId19"/>
    <p:sldId id="5031" r:id="rId20"/>
    <p:sldId id="4983" r:id="rId21"/>
    <p:sldId id="4986" r:id="rId22"/>
    <p:sldId id="4987" r:id="rId23"/>
    <p:sldId id="4988" r:id="rId24"/>
    <p:sldId id="4990" r:id="rId25"/>
    <p:sldId id="5022" r:id="rId26"/>
    <p:sldId id="5023" r:id="rId27"/>
    <p:sldId id="5027" r:id="rId28"/>
    <p:sldId id="5011" r:id="rId29"/>
    <p:sldId id="4993" r:id="rId30"/>
    <p:sldId id="4995" r:id="rId31"/>
    <p:sldId id="4996" r:id="rId32"/>
    <p:sldId id="4997" r:id="rId33"/>
    <p:sldId id="5004" r:id="rId34"/>
    <p:sldId id="5028" r:id="rId35"/>
    <p:sldId id="4994" r:id="rId36"/>
    <p:sldId id="5029" r:id="rId3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95902" autoAdjust="0"/>
  </p:normalViewPr>
  <p:slideViewPr>
    <p:cSldViewPr snapToGrid="0">
      <p:cViewPr varScale="1">
        <p:scale>
          <a:sx n="97" d="100"/>
          <a:sy n="97" d="100"/>
        </p:scale>
        <p:origin x="8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15.09.2024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363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162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4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214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481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23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2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59111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0598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270" imgH="270" progId="TCLayout.ActiveDocument.1">
                  <p:embed/>
                </p:oleObj>
              </mc:Choice>
              <mc:Fallback>
                <p:oleObj name="think-cell Folie" r:id="rId12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7" r:id="rId7"/>
    <p:sldLayoutId id="2147483730" r:id="rId8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github/DJCordhose/llm-from-prototype-to-production/blob/main/Eval4pptx.ipyn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de-DE" sz="6560" dirty="0" err="1"/>
              <a:t>GPTx</a:t>
            </a:r>
            <a:r>
              <a:rPr lang="de-DE" sz="6560" dirty="0"/>
              <a:t> und RAG in der Praxis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de-DE" dirty="0"/>
              <a:t>Schluss mit Prototyp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Christian Hidber</a:t>
            </a:r>
          </a:p>
          <a:p>
            <a:r>
              <a:rPr lang="en" sz="1800" dirty="0"/>
              <a:t>Oliver Zeigermann</a:t>
            </a:r>
            <a:endParaRPr lang="en" dirty="0"/>
          </a:p>
          <a:p>
            <a:endParaRPr lang="en" dirty="0"/>
          </a:p>
          <a:p>
            <a:r>
              <a:rPr lang="en" sz="1400" dirty="0"/>
              <a:t>data2day, Heidelberg, September 2024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162480-151A-C469-D7BC-A7F08CCB27CF}"/>
              </a:ext>
            </a:extLst>
          </p:cNvPr>
          <p:cNvGrpSpPr/>
          <p:nvPr/>
        </p:nvGrpSpPr>
        <p:grpSpPr>
          <a:xfrm>
            <a:off x="4836494" y="2104780"/>
            <a:ext cx="2109552" cy="1562601"/>
            <a:chOff x="4836494" y="2104780"/>
            <a:chExt cx="2109552" cy="1562601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9C4492D-1499-F9D7-35FE-8B19107BB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449" y="2351001"/>
              <a:ext cx="1316380" cy="13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F63E8A-3EC7-C032-CBF3-1422ABD22D45}"/>
                </a:ext>
              </a:extLst>
            </p:cNvPr>
            <p:cNvSpPr txBox="1"/>
            <p:nvPr/>
          </p:nvSpPr>
          <p:spPr>
            <a:xfrm>
              <a:off x="4836494" y="2104780"/>
              <a:ext cx="210955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1600" dirty="0">
                  <a:latin typeface="Arial"/>
                </a:rPr>
                <a:t>Use </a:t>
              </a:r>
              <a:r>
                <a:rPr lang="de-CH" sz="1600" dirty="0" err="1">
                  <a:latin typeface="Arial"/>
                </a:rPr>
                <a:t>the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following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facts</a:t>
              </a:r>
              <a:r>
                <a:rPr lang="de-CH" sz="1600" dirty="0">
                  <a:latin typeface="Arial"/>
                </a:rPr>
                <a:t>:</a:t>
              </a:r>
              <a:endParaRPr lang="en-CH" sz="1600" dirty="0">
                <a:latin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Na</a:t>
            </a:r>
            <a:r>
              <a:rPr lang="de-CH" dirty="0"/>
              <a:t>ï</a:t>
            </a:r>
            <a:r>
              <a:rPr lang="en" dirty="0"/>
              <a:t>ve Approach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9402F04-C343-EE61-3378-3B22C639713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E0DF63-895E-7FBB-8350-861586E3DC8A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FD0E0-4415-A5B3-24F2-215D5A242284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de-CH" dirty="0"/>
              <a:t>Idea: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pages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A58C092-F65D-5AD1-D588-EEBD1AFF70D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2351-F458-CA89-7E8D-18FB6C9F6320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F25-0ABC-69C7-B12B-77BD9DEF3FAC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E57F4-4110-FED7-2807-3C5029960AFB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0CC8D-5A00-6EEB-4ABA-EDEDC4298AE5}"/>
              </a:ext>
            </a:extLst>
          </p:cNvPr>
          <p:cNvGrpSpPr/>
          <p:nvPr/>
        </p:nvGrpSpPr>
        <p:grpSpPr>
          <a:xfrm>
            <a:off x="4944066" y="2411854"/>
            <a:ext cx="1746820" cy="1441237"/>
            <a:chOff x="7044516" y="2288908"/>
            <a:chExt cx="4516236" cy="2709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4115AC-6329-719D-3C29-CE362483A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06" b="72053"/>
            <a:stretch/>
          </p:blipFill>
          <p:spPr>
            <a:xfrm>
              <a:off x="7044516" y="2490738"/>
              <a:ext cx="4516236" cy="6354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47DDFF-2404-B9A0-B879-F9C3057B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796" y="2760000"/>
              <a:ext cx="2412913" cy="14071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6A007A-3602-DF71-4E9E-865D429DC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1235" y="3249018"/>
              <a:ext cx="2054607" cy="17498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54B98-EB79-79D1-E34C-66719B834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910" b="45447"/>
            <a:stretch/>
          </p:blipFill>
          <p:spPr>
            <a:xfrm>
              <a:off x="9506146" y="2288908"/>
              <a:ext cx="2054606" cy="11395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57837471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RAG</a:t>
            </a:r>
            <a:br>
              <a:rPr lang="en" dirty="0"/>
            </a:br>
            <a:r>
              <a:rPr lang="en" sz="4000" dirty="0"/>
              <a:t>Retrieval Augmented Generation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1AEB8-703D-E3BD-197E-9C20F792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133" y="4992703"/>
            <a:ext cx="853592" cy="9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Low Risk RAG Applications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9110" y="2230821"/>
            <a:ext cx="2437197" cy="243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1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an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37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2EBB-175F-5A23-BC70-66B9F91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Risk, but nice benefit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C56F6-7D6B-5DE2-81A3-B832F638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b="1" dirty="0"/>
              <a:t>Choose something that is low risk, but has a nice benefit</a:t>
            </a:r>
          </a:p>
          <a:p>
            <a:pPr fontAlgn="base"/>
            <a:r>
              <a:rPr lang="en-US" dirty="0"/>
              <a:t>What is the biggest risk we are facing?</a:t>
            </a:r>
          </a:p>
          <a:p>
            <a:pPr fontAlgn="base"/>
            <a:r>
              <a:rPr lang="en-US" dirty="0"/>
              <a:t>What is the worst thing that could happen and how to mitigate that?</a:t>
            </a:r>
            <a:endParaRPr lang="de-DE" dirty="0"/>
          </a:p>
          <a:p>
            <a:r>
              <a:rPr lang="en-US" dirty="0"/>
              <a:t>Low profile</a:t>
            </a:r>
          </a:p>
          <a:p>
            <a:r>
              <a:rPr lang="en-US" dirty="0"/>
              <a:t>Failures should be ok</a:t>
            </a:r>
          </a:p>
          <a:p>
            <a:r>
              <a:rPr lang="en-US" dirty="0"/>
              <a:t>Let the whole organization learn</a:t>
            </a:r>
          </a:p>
          <a:p>
            <a:r>
              <a:rPr lang="en-US" dirty="0"/>
              <a:t>Management likes it, but is afraid</a:t>
            </a:r>
          </a:p>
        </p:txBody>
      </p:sp>
    </p:spTree>
    <p:extLst>
      <p:ext uri="{BB962C8B-B14F-4D97-AF65-F5344CB8AC3E}">
        <p14:creationId xmlns:p14="http://schemas.microsoft.com/office/powerpoint/2010/main" val="111732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46737-121B-300C-C4BB-845504E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Prompt Hacking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43D458-06E7-6C34-19E0-A3F2070C6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09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0A4D2-6AA6-60F0-3969-6ABEE21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The Small Handyman vs. Engineer Task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6B959-AEA1-F85B-722F-FDD9BD4F6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52396" indent="0" fontAlgn="base">
              <a:buNone/>
            </a:pPr>
            <a:r>
              <a:rPr lang="en-US" b="1" dirty="0"/>
              <a:t>Ad-hoc prompting is something very different from writing a prompt for a service</a:t>
            </a:r>
            <a:endParaRPr lang="de-DE" b="1" dirty="0"/>
          </a:p>
          <a:p>
            <a:pPr marL="152396" indent="0" fontAlgn="base">
              <a:buNone/>
            </a:pPr>
            <a:endParaRPr lang="de-DE" dirty="0"/>
          </a:p>
          <a:p>
            <a:pPr marL="152396" indent="0" fontAlgn="base">
              <a:buNone/>
            </a:pPr>
            <a:r>
              <a:rPr lang="en-US" b="1" dirty="0"/>
              <a:t>With ad-hoc prompting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you can immediately see if it works.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there’s a high level of human oversight.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only needs to work for a specific example</a:t>
            </a:r>
          </a:p>
          <a:p>
            <a:pPr marL="152396" indent="0" fontAlgn="base">
              <a:buNone/>
            </a:pPr>
            <a:endParaRPr lang="en-US" dirty="0"/>
          </a:p>
          <a:p>
            <a:pPr marL="152396" indent="0" fontAlgn="base">
              <a:buNone/>
            </a:pPr>
            <a:r>
              <a:rPr lang="en-US" b="1" dirty="0"/>
              <a:t>With prompting for a system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It needs to generalize for all expected use cases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Has no or less human supervision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Stability is expected</a:t>
            </a:r>
          </a:p>
        </p:txBody>
      </p:sp>
      <p:sp>
        <p:nvSpPr>
          <p:cNvPr id="7" name="Denkblase: wolkenförmig 6">
            <a:extLst>
              <a:ext uri="{FF2B5EF4-FFF2-40B4-BE49-F238E27FC236}">
                <a16:creationId xmlns:a16="http://schemas.microsoft.com/office/drawing/2014/main" id="{F9C87ED7-BF1C-2295-A288-1D4D752B300D}"/>
              </a:ext>
            </a:extLst>
          </p:cNvPr>
          <p:cNvSpPr/>
          <p:nvPr/>
        </p:nvSpPr>
        <p:spPr>
          <a:xfrm>
            <a:off x="7258445" y="3190940"/>
            <a:ext cx="3802642" cy="2551348"/>
          </a:xfrm>
          <a:prstGeom prst="cloudCallout">
            <a:avLst>
              <a:gd name="adj1" fmla="val -140568"/>
              <a:gd name="adj2" fmla="val 45692"/>
            </a:avLst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Talking about stability: </a:t>
            </a:r>
            <a:r>
              <a:rPr lang="en-US" sz="2800" b="1" dirty="0">
                <a:solidFill>
                  <a:schemeClr val="bg1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72668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C</a:t>
            </a:r>
            <a:r>
              <a:rPr lang="de-CH" dirty="0">
                <a:highlight>
                  <a:srgbClr val="FF9900"/>
                </a:highlight>
              </a:rPr>
              <a:t>h</a:t>
            </a:r>
            <a:r>
              <a:rPr lang="en" dirty="0">
                <a:highlight>
                  <a:srgbClr val="FF9900"/>
                </a:highlight>
              </a:rPr>
              <a:t>ef: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mein Enkel kann das auch…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EEDBD1C-1117-69FC-4C99-6738A92C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9380" y="2233516"/>
            <a:ext cx="2699728" cy="26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9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tx2">
                    <a:lumMod val="50000"/>
                  </a:schemeClr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option</a:t>
            </a:r>
            <a:endParaRPr lang="de-CH" sz="16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686989" y="4272294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8178" y="2230821"/>
            <a:ext cx="2708130" cy="27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F6EE1-D86B-6AB7-3E9E-559FDBB34FCE}"/>
              </a:ext>
            </a:extLst>
          </p:cNvPr>
          <p:cNvSpPr txBox="1"/>
          <p:nvPr/>
        </p:nvSpPr>
        <p:spPr>
          <a:xfrm>
            <a:off x="2257622" y="5642507"/>
            <a:ext cx="7889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4"/>
              </a:rPr>
              <a:t>https://colab.research.google.com/github/DJCordhose/llm-from-prototype-to-production/blob/main/Eval4pptx.ipynb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1351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Architecture: Online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1909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5915908" y="3422178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021622" y="286499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590296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2171887" y="293866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EF4255-1835-7F63-9469-DB23E60E5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8230601" y="429157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5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A850-C1E6-6470-F3FE-4CE32E9E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8" y="1816189"/>
            <a:ext cx="11180905" cy="40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26125"/>
          <a:stretch/>
        </p:blipFill>
        <p:spPr>
          <a:xfrm>
            <a:off x="276663" y="1816189"/>
            <a:ext cx="11625822" cy="28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GPT-style models and RAG are the key to a new era of applications</a:t>
            </a:r>
          </a:p>
          <a:p>
            <a:r>
              <a:rPr lang="en-US" dirty="0"/>
              <a:t>Choose low-risk, nice-benefit applications (first)</a:t>
            </a:r>
          </a:p>
          <a:p>
            <a:r>
              <a:rPr lang="en-US" dirty="0"/>
              <a:t>Ad-hoc prompting is different from prompting for a system</a:t>
            </a:r>
          </a:p>
          <a:p>
            <a:r>
              <a:rPr lang="en-US" dirty="0"/>
              <a:t>Human Eval is a great starting point</a:t>
            </a:r>
          </a:p>
          <a:p>
            <a:r>
              <a:rPr lang="en-US" dirty="0"/>
              <a:t>LLM-as-a-Judge works, but take the scores with a grain of salt</a:t>
            </a:r>
          </a:p>
          <a:p>
            <a:r>
              <a:rPr lang="en-US" dirty="0"/>
              <a:t>Use a strong LLM for evaluation</a:t>
            </a:r>
          </a:p>
          <a:p>
            <a:r>
              <a:rPr lang="en-US" dirty="0"/>
              <a:t>Getting the Documents &amp; keeping them up-to-date can be painful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F2087-990C-E410-80D8-75077399E59D}"/>
              </a:ext>
            </a:extLst>
          </p:cNvPr>
          <p:cNvSpPr txBox="1"/>
          <p:nvPr/>
        </p:nvSpPr>
        <p:spPr>
          <a:xfrm>
            <a:off x="1375301" y="5091651"/>
            <a:ext cx="96654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4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de-CH" sz="4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Arial"/>
              </a:rPr>
              <a:t>Vorsicht vor dem Enkel des Chefs…   </a:t>
            </a:r>
            <a:endParaRPr lang="en-CH" sz="44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266" y="2188159"/>
            <a:ext cx="3102431" cy="31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Idea</a:t>
            </a:r>
            <a:endParaRPr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348599" y="293910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668461" y="281547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742032" y="259857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58328-A066-7C78-D5B7-504B0F122CE6}"/>
              </a:ext>
            </a:extLst>
          </p:cNvPr>
          <p:cNvGrpSpPr/>
          <p:nvPr/>
        </p:nvGrpSpPr>
        <p:grpSpPr>
          <a:xfrm>
            <a:off x="3954606" y="1531629"/>
            <a:ext cx="2574839" cy="2952082"/>
            <a:chOff x="4301443" y="1575775"/>
            <a:chExt cx="2574839" cy="29520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FD8AEB-9770-1C03-7004-7BFC636B54E9}"/>
                </a:ext>
              </a:extLst>
            </p:cNvPr>
            <p:cNvGrpSpPr/>
            <p:nvPr/>
          </p:nvGrpSpPr>
          <p:grpSpPr>
            <a:xfrm>
              <a:off x="4301443" y="1797685"/>
              <a:ext cx="2574839" cy="2730172"/>
              <a:chOff x="4596340" y="933317"/>
              <a:chExt cx="2201751" cy="1305385"/>
            </a:xfrm>
          </p:grpSpPr>
          <p:sp>
            <p:nvSpPr>
              <p:cNvPr id="31" name="Flowchart: Document 30">
                <a:extLst>
                  <a:ext uri="{FF2B5EF4-FFF2-40B4-BE49-F238E27FC236}">
                    <a16:creationId xmlns:a16="http://schemas.microsoft.com/office/drawing/2014/main" id="{CF6124F7-1616-E005-BBC4-A6DCE19B2285}"/>
                  </a:ext>
                </a:extLst>
              </p:cNvPr>
              <p:cNvSpPr/>
              <p:nvPr/>
            </p:nvSpPr>
            <p:spPr>
              <a:xfrm>
                <a:off x="4596340" y="933317"/>
                <a:ext cx="2201751" cy="1305385"/>
              </a:xfrm>
              <a:prstGeom prst="flowChartDocument">
                <a:avLst/>
              </a:prstGeom>
              <a:solidFill>
                <a:schemeClr val="bg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63" tIns="35963" rIns="35963" bIns="35963" rtlCol="0" anchor="ctr"/>
              <a:lstStyle/>
              <a:p>
                <a:pPr algn="ctr"/>
                <a:endParaRPr lang="en-CH" sz="15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7CDD6F-D495-661F-86E9-18BF95BDF4D4}"/>
                  </a:ext>
                </a:extLst>
              </p:cNvPr>
              <p:cNvSpPr txBox="1"/>
              <p:nvPr/>
            </p:nvSpPr>
            <p:spPr>
              <a:xfrm>
                <a:off x="4676052" y="1029752"/>
                <a:ext cx="2065283" cy="927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You are an expert on </a:t>
                </a:r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english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language. Grade a students text… 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dirty="0">
                    <a:solidFill>
                      <a:schemeClr val="accent2">
                        <a:lumMod val="25000"/>
                      </a:schemeClr>
                    </a:solidFill>
                    <a:latin typeface="Courier New" panose="02070309020205020404" pitchFamily="49" charset="0"/>
                  </a:rPr>
                  <a:t>Answer with a Json containing 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scores &amp; reason..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Students Text: </a:t>
                </a:r>
              </a:p>
              <a:p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Witing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texts is…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9D9B42-6813-047C-4529-967B6A4D47B7}"/>
                </a:ext>
              </a:extLst>
            </p:cNvPr>
            <p:cNvSpPr txBox="1"/>
            <p:nvPr/>
          </p:nvSpPr>
          <p:spPr>
            <a:xfrm>
              <a:off x="4330250" y="1575775"/>
              <a:ext cx="40395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>
                  <a:latin typeface="Source Sans Pro" panose="020B0503030403020204"/>
                </a:rPr>
                <a:t>Prompt: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297366" y="258526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921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359B19-1EAF-CA01-B73C-1CB2C8A6AF73}"/>
              </a:ext>
            </a:extLst>
          </p:cNvPr>
          <p:cNvSpPr/>
          <p:nvPr/>
        </p:nvSpPr>
        <p:spPr>
          <a:xfrm>
            <a:off x="3550395" y="1614389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G-Eval</a:t>
            </a:r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023C8E-209F-5689-CB40-828DA64CAE3B}"/>
              </a:ext>
            </a:extLst>
          </p:cNvPr>
          <p:cNvGrpSpPr/>
          <p:nvPr/>
        </p:nvGrpSpPr>
        <p:grpSpPr>
          <a:xfrm>
            <a:off x="4301443" y="1116197"/>
            <a:ext cx="2201751" cy="1305385"/>
            <a:chOff x="4596340" y="933317"/>
            <a:chExt cx="2201751" cy="1305385"/>
          </a:xfrm>
        </p:grpSpPr>
        <p:sp>
          <p:nvSpPr>
            <p:cNvPr id="10" name="Flowchart: Document 9">
              <a:extLst>
                <a:ext uri="{FF2B5EF4-FFF2-40B4-BE49-F238E27FC236}">
                  <a16:creationId xmlns:a16="http://schemas.microsoft.com/office/drawing/2014/main" id="{57341F41-2AC2-130F-AD29-BDD731EE7FCC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FB4DC7-2A92-A8DB-D7BD-63B00889B1E9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Generate 3-4 concise evaluation steps based on the criteria below…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C1E31D-E0D0-B0E8-EF6C-3DC2B91017E6}"/>
              </a:ext>
            </a:extLst>
          </p:cNvPr>
          <p:cNvSpPr txBox="1"/>
          <p:nvPr/>
        </p:nvSpPr>
        <p:spPr>
          <a:xfrm>
            <a:off x="870257" y="1579045"/>
            <a:ext cx="2434196" cy="276999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Grade grammar &amp;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20063-0E32-F17E-B279-3B0691F52A16}"/>
              </a:ext>
            </a:extLst>
          </p:cNvPr>
          <p:cNvSpPr txBox="1"/>
          <p:nvPr/>
        </p:nvSpPr>
        <p:spPr>
          <a:xfrm>
            <a:off x="943828" y="1362138"/>
            <a:ext cx="4039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 err="1">
                <a:latin typeface="Source Sans Pro" panose="020B0503030403020204"/>
              </a:rPr>
              <a:t>Criteria</a:t>
            </a:r>
            <a:r>
              <a:rPr lang="de-CH" sz="900" dirty="0">
                <a:latin typeface="Source Sans Pro" panose="020B0503030403020204"/>
              </a:rPr>
              <a:t>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6BA93-F7BE-74EB-67E3-05F093EB09EE}"/>
              </a:ext>
            </a:extLst>
          </p:cNvPr>
          <p:cNvSpPr txBox="1"/>
          <p:nvPr/>
        </p:nvSpPr>
        <p:spPr>
          <a:xfrm>
            <a:off x="4330250" y="894287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Phase1 Prompt: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349540-9EC9-9431-8086-F3EDA5FE9622}"/>
              </a:ext>
            </a:extLst>
          </p:cNvPr>
          <p:cNvGrpSpPr/>
          <p:nvPr/>
        </p:nvGrpSpPr>
        <p:grpSpPr>
          <a:xfrm>
            <a:off x="7500184" y="1023479"/>
            <a:ext cx="3158328" cy="1073988"/>
            <a:chOff x="7500184" y="746007"/>
            <a:chExt cx="3158328" cy="10739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9833F5-BA79-C1F1-3DDB-9E77617EB3AF}"/>
                </a:ext>
              </a:extLst>
            </p:cNvPr>
            <p:cNvSpPr txBox="1"/>
            <p:nvPr/>
          </p:nvSpPr>
          <p:spPr>
            <a:xfrm>
              <a:off x="7500184" y="988998"/>
              <a:ext cx="3158328" cy="830997"/>
            </a:xfrm>
            <a:prstGeom prst="rect">
              <a:avLst/>
            </a:prstGeom>
            <a:noFill/>
            <a:ln>
              <a:solidFill>
                <a:schemeClr val="accent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Check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for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grammatical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errors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Evaluate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sentence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structure</a:t>
              </a:r>
              <a:endParaRPr lang="de-CH" sz="1200" dirty="0">
                <a:solidFill>
                  <a:srgbClr val="212121"/>
                </a:solidFill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Assess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the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punctuation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dirty="0">
                  <a:solidFill>
                    <a:srgbClr val="212121"/>
                  </a:solidFill>
                  <a:latin typeface="Courier New" panose="02070309020205020404" pitchFamily="49" charset="0"/>
                </a:rPr>
                <a:t>…</a:t>
              </a:r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1CB10-356F-F2A8-7F0F-FC435D41A7AB}"/>
                </a:ext>
              </a:extLst>
            </p:cNvPr>
            <p:cNvSpPr txBox="1"/>
            <p:nvPr/>
          </p:nvSpPr>
          <p:spPr>
            <a:xfrm>
              <a:off x="7500184" y="746007"/>
              <a:ext cx="144270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 err="1">
                  <a:latin typeface="Source Sans Pro" panose="020B0503030403020204"/>
                </a:rPr>
                <a:t>Generated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evaluation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steps</a:t>
              </a:r>
              <a:r>
                <a:rPr lang="de-CH" sz="900" dirty="0">
                  <a:latin typeface="Source Sans Pro" panose="020B0503030403020204"/>
                </a:rPr>
                <a:t>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550395" y="414989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FD8AEB-9770-1C03-7004-7BFC636B54E9}"/>
              </a:ext>
            </a:extLst>
          </p:cNvPr>
          <p:cNvGrpSpPr/>
          <p:nvPr/>
        </p:nvGrpSpPr>
        <p:grpSpPr>
          <a:xfrm>
            <a:off x="4301443" y="3651704"/>
            <a:ext cx="2201751" cy="1993664"/>
            <a:chOff x="4596340" y="933317"/>
            <a:chExt cx="2201751" cy="1305385"/>
          </a:xfrm>
        </p:grpSpPr>
        <p:sp>
          <p:nvSpPr>
            <p:cNvPr id="31" name="Flowchart: Document 30">
              <a:extLst>
                <a:ext uri="{FF2B5EF4-FFF2-40B4-BE49-F238E27FC236}">
                  <a16:creationId xmlns:a16="http://schemas.microsoft.com/office/drawing/2014/main" id="{CF6124F7-1616-E005-BBC4-A6DCE19B2285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7CDD6F-D495-661F-86E9-18BF95BDF4D4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758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Given the evaluation steps &amp; actual output… </a:t>
              </a:r>
            </a:p>
            <a:p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rPr>
                <a:t>Answer with a Json containing </a:t>
              </a:r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scores &amp; reason..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870257" y="402626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943828" y="380936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D9B42-6813-047C-4529-967B6A4D47B7}"/>
              </a:ext>
            </a:extLst>
          </p:cNvPr>
          <p:cNvSpPr txBox="1"/>
          <p:nvPr/>
        </p:nvSpPr>
        <p:spPr>
          <a:xfrm>
            <a:off x="4330250" y="3429794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Phase2 Prompt:</a:t>
            </a:r>
            <a:endParaRPr lang="en-CH" sz="900" dirty="0">
              <a:latin typeface="Source Sans Pro" panose="020B0503030403020204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427F37-AF20-4BFF-14B0-60D6BEE1531E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5400000">
            <a:off x="6463716" y="1036071"/>
            <a:ext cx="1554237" cy="3677029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499162" y="379605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71511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</a:t>
            </a:r>
            <a:r>
              <a:rPr lang="en" sz="1600" b="1" dirty="0">
                <a:latin typeface="Source Sans Pro" panose="020B0503030403020204"/>
              </a:rPr>
              <a:t> 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Llama, Mistral or OpenAI GPT</a:t>
            </a:r>
            <a:endParaRPr sz="1600" b="1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3346</Words>
  <Application>Microsoft Office PowerPoint</Application>
  <PresentationFormat>Widescreen</PresentationFormat>
  <Paragraphs>526</Paragraphs>
  <Slides>36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[Normal Text]</vt:lpstr>
      <vt:lpstr>Arial</vt:lpstr>
      <vt:lpstr>Calibri</vt:lpstr>
      <vt:lpstr>Courier New</vt:lpstr>
      <vt:lpstr>Montserrat</vt:lpstr>
      <vt:lpstr>Playfair Display</vt:lpstr>
      <vt:lpstr>Source Sans Pro</vt:lpstr>
      <vt:lpstr>Symbol</vt:lpstr>
      <vt:lpstr>master_geberit_16zu9_DE</vt:lpstr>
      <vt:lpstr>think-cell Folie</vt:lpstr>
      <vt:lpstr>GPTx und RAG in der Praxis</vt:lpstr>
      <vt:lpstr>Chef:  mein Enkel kann das auch…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Naïve Approach</vt:lpstr>
      <vt:lpstr>Idea: just a few pages</vt:lpstr>
      <vt:lpstr>RAG Retrieval Augmented Generation</vt:lpstr>
      <vt:lpstr>RAG System Architecture</vt:lpstr>
      <vt:lpstr>Demo:  Low Risk RAG Applications</vt:lpstr>
      <vt:lpstr>Choosing an application</vt:lpstr>
      <vt:lpstr>Low Risk, but nice benefit</vt:lpstr>
      <vt:lpstr>From Prompt Hacking to Production</vt:lpstr>
      <vt:lpstr>The Small Handyman vs. Engineer Task</vt:lpstr>
      <vt:lpstr>Evaluation</vt:lpstr>
      <vt:lpstr>Evaluation on text results</vt:lpstr>
      <vt:lpstr>Evaluation on text results</vt:lpstr>
      <vt:lpstr>Evaluation on text results</vt:lpstr>
      <vt:lpstr>Demo:  Evaluation Notebook</vt:lpstr>
      <vt:lpstr>RAG System Architecture</vt:lpstr>
      <vt:lpstr>RAG System Architecture: Online Evaluation</vt:lpstr>
      <vt:lpstr>Online Eval: Example</vt:lpstr>
      <vt:lpstr>Online Eval: Example</vt:lpstr>
      <vt:lpstr>Evaluation Issues</vt:lpstr>
      <vt:lpstr>Eval Frameworks</vt:lpstr>
      <vt:lpstr>Wrap Up</vt:lpstr>
      <vt:lpstr>Key takeaways</vt:lpstr>
      <vt:lpstr>Thank you</vt:lpstr>
      <vt:lpstr>Llm-as-a-judge: Idea</vt:lpstr>
      <vt:lpstr>Your Experience ?</vt:lpstr>
      <vt:lpstr>Llm-as-a-judge: G-Eval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147</cp:revision>
  <cp:lastPrinted>2024-09-13T07:39:52Z</cp:lastPrinted>
  <dcterms:created xsi:type="dcterms:W3CDTF">2019-10-15T07:31:09Z</dcterms:created>
  <dcterms:modified xsi:type="dcterms:W3CDTF">2024-09-15T11:57:43Z</dcterms:modified>
</cp:coreProperties>
</file>